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Poppins" panose="020B0604020202020204" charset="0"/>
      <p:regular r:id="rId38"/>
    </p:embeddedFont>
    <p:embeddedFont>
      <p:font typeface="Open Sans Extra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40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1331" y="3421786"/>
            <a:ext cx="8015383" cy="157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SQL Practice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0613" r="-10613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91331" y="1902062"/>
            <a:ext cx="2197849" cy="1241138"/>
          </a:xfrm>
          <a:custGeom>
            <a:avLst/>
            <a:gdLst/>
            <a:ahLst/>
            <a:cxnLst/>
            <a:rect l="l" t="t" r="r" b="b"/>
            <a:pathLst>
              <a:path w="2197849" h="1241138">
                <a:moveTo>
                  <a:pt x="0" y="0"/>
                </a:moveTo>
                <a:lnTo>
                  <a:pt x="2197849" y="0"/>
                </a:lnTo>
                <a:lnTo>
                  <a:pt x="2197849" y="1241139"/>
                </a:lnTo>
                <a:lnTo>
                  <a:pt x="0" y="1241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986362" y="3994427"/>
            <a:ext cx="12315276" cy="2702519"/>
          </a:xfrm>
          <a:custGeom>
            <a:avLst/>
            <a:gdLst/>
            <a:ahLst/>
            <a:cxnLst/>
            <a:rect l="l" t="t" r="r" b="b"/>
            <a:pathLst>
              <a:path w="12315276" h="2702519">
                <a:moveTo>
                  <a:pt x="0" y="0"/>
                </a:moveTo>
                <a:lnTo>
                  <a:pt x="12315276" y="0"/>
                </a:lnTo>
                <a:lnTo>
                  <a:pt x="12315276" y="2702519"/>
                </a:lnTo>
                <a:lnTo>
                  <a:pt x="0" y="2702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3623606" y="6976267"/>
            <a:ext cx="11040788" cy="3005548"/>
          </a:xfrm>
          <a:custGeom>
            <a:avLst/>
            <a:gdLst/>
            <a:ahLst/>
            <a:cxnLst/>
            <a:rect l="l" t="t" r="r" b="b"/>
            <a:pathLst>
              <a:path w="11040788" h="3005548">
                <a:moveTo>
                  <a:pt x="0" y="0"/>
                </a:moveTo>
                <a:lnTo>
                  <a:pt x="11040788" y="0"/>
                </a:lnTo>
                <a:lnTo>
                  <a:pt x="11040788" y="3005548"/>
                </a:lnTo>
                <a:lnTo>
                  <a:pt x="0" y="3005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7059588" y="445743"/>
            <a:ext cx="4168825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2278375"/>
            <a:ext cx="16698199" cy="209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names and locations for all departments, and the number of employees working in each department. Make sure that departments without employees are included as well.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5422" y="3364774"/>
            <a:ext cx="15637156" cy="1778726"/>
          </a:xfrm>
          <a:custGeom>
            <a:avLst/>
            <a:gdLst/>
            <a:ahLst/>
            <a:cxnLst/>
            <a:rect l="l" t="t" r="r" b="b"/>
            <a:pathLst>
              <a:path w="15637156" h="1778726">
                <a:moveTo>
                  <a:pt x="0" y="0"/>
                </a:moveTo>
                <a:lnTo>
                  <a:pt x="15637156" y="0"/>
                </a:lnTo>
                <a:lnTo>
                  <a:pt x="15637156" y="1778726"/>
                </a:lnTo>
                <a:lnTo>
                  <a:pt x="0" y="1778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6407704" y="5841923"/>
            <a:ext cx="5472593" cy="2777137"/>
          </a:xfrm>
          <a:custGeom>
            <a:avLst/>
            <a:gdLst/>
            <a:ahLst/>
            <a:cxnLst/>
            <a:rect l="l" t="t" r="r" b="b"/>
            <a:pathLst>
              <a:path w="5472593" h="2777137">
                <a:moveTo>
                  <a:pt x="0" y="0"/>
                </a:moveTo>
                <a:lnTo>
                  <a:pt x="5472592" y="0"/>
                </a:lnTo>
                <a:lnTo>
                  <a:pt x="5472592" y="2777137"/>
                </a:lnTo>
                <a:lnTo>
                  <a:pt x="0" y="2777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1" y="445743"/>
            <a:ext cx="5030706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2278375"/>
            <a:ext cx="16698199" cy="10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Which jobs are found in departments 10 and 20?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079101" y="3536302"/>
            <a:ext cx="12129799" cy="3214397"/>
          </a:xfrm>
          <a:custGeom>
            <a:avLst/>
            <a:gdLst/>
            <a:ahLst/>
            <a:cxnLst/>
            <a:rect l="l" t="t" r="r" b="b"/>
            <a:pathLst>
              <a:path w="12129799" h="3214397">
                <a:moveTo>
                  <a:pt x="0" y="0"/>
                </a:moveTo>
                <a:lnTo>
                  <a:pt x="12129798" y="0"/>
                </a:lnTo>
                <a:lnTo>
                  <a:pt x="12129798" y="3214396"/>
                </a:lnTo>
                <a:lnTo>
                  <a:pt x="0" y="321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3590196" y="7239869"/>
            <a:ext cx="11107608" cy="2101439"/>
          </a:xfrm>
          <a:custGeom>
            <a:avLst/>
            <a:gdLst/>
            <a:ahLst/>
            <a:cxnLst/>
            <a:rect l="l" t="t" r="r" b="b"/>
            <a:pathLst>
              <a:path w="11107608" h="2101439">
                <a:moveTo>
                  <a:pt x="0" y="0"/>
                </a:moveTo>
                <a:lnTo>
                  <a:pt x="11107608" y="0"/>
                </a:lnTo>
                <a:lnTo>
                  <a:pt x="11107608" y="2101439"/>
                </a:lnTo>
                <a:lnTo>
                  <a:pt x="0" y="2101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50376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2278375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Which jobs are found in the Administration and Executive departments, and how many employees do these jobs? Show the job with the highest frequency first.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968184" y="3850278"/>
            <a:ext cx="12351631" cy="648461"/>
          </a:xfrm>
          <a:custGeom>
            <a:avLst/>
            <a:gdLst/>
            <a:ahLst/>
            <a:cxnLst/>
            <a:rect l="l" t="t" r="r" b="b"/>
            <a:pathLst>
              <a:path w="12351631" h="648461">
                <a:moveTo>
                  <a:pt x="0" y="0"/>
                </a:moveTo>
                <a:lnTo>
                  <a:pt x="12351632" y="0"/>
                </a:lnTo>
                <a:lnTo>
                  <a:pt x="12351632" y="648461"/>
                </a:lnTo>
                <a:lnTo>
                  <a:pt x="0" y="648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113831" y="5432189"/>
            <a:ext cx="16060338" cy="3191992"/>
          </a:xfrm>
          <a:custGeom>
            <a:avLst/>
            <a:gdLst/>
            <a:ahLst/>
            <a:cxnLst/>
            <a:rect l="l" t="t" r="r" b="b"/>
            <a:pathLst>
              <a:path w="16060338" h="3191992">
                <a:moveTo>
                  <a:pt x="0" y="0"/>
                </a:moveTo>
                <a:lnTo>
                  <a:pt x="16060338" y="0"/>
                </a:lnTo>
                <a:lnTo>
                  <a:pt x="16060338" y="3191992"/>
                </a:lnTo>
                <a:lnTo>
                  <a:pt x="0" y="3191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52662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2278375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all employees who were hired in the first half of the month (before the 16th of the month).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71083" y="3850278"/>
            <a:ext cx="17145833" cy="492943"/>
          </a:xfrm>
          <a:custGeom>
            <a:avLst/>
            <a:gdLst/>
            <a:ahLst/>
            <a:cxnLst/>
            <a:rect l="l" t="t" r="r" b="b"/>
            <a:pathLst>
              <a:path w="17145833" h="492943">
                <a:moveTo>
                  <a:pt x="0" y="0"/>
                </a:moveTo>
                <a:lnTo>
                  <a:pt x="17145834" y="0"/>
                </a:lnTo>
                <a:lnTo>
                  <a:pt x="17145834" y="492943"/>
                </a:lnTo>
                <a:lnTo>
                  <a:pt x="0" y="492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6766792" y="4810983"/>
            <a:ext cx="4754415" cy="5003380"/>
          </a:xfrm>
          <a:custGeom>
            <a:avLst/>
            <a:gdLst/>
            <a:ahLst/>
            <a:cxnLst/>
            <a:rect l="l" t="t" r="r" b="b"/>
            <a:pathLst>
              <a:path w="4754415" h="5003380">
                <a:moveTo>
                  <a:pt x="0" y="0"/>
                </a:moveTo>
                <a:lnTo>
                  <a:pt x="4754416" y="0"/>
                </a:lnTo>
                <a:lnTo>
                  <a:pt x="4754416" y="5003380"/>
                </a:lnTo>
                <a:lnTo>
                  <a:pt x="0" y="500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48852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2278375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names, salaries, and the number of dollars (in thousands) that all employees earn.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424140" y="3850278"/>
            <a:ext cx="13439720" cy="1713564"/>
          </a:xfrm>
          <a:custGeom>
            <a:avLst/>
            <a:gdLst/>
            <a:ahLst/>
            <a:cxnLst/>
            <a:rect l="l" t="t" r="r" b="b"/>
            <a:pathLst>
              <a:path w="13439720" h="1713564">
                <a:moveTo>
                  <a:pt x="0" y="0"/>
                </a:moveTo>
                <a:lnTo>
                  <a:pt x="13439720" y="0"/>
                </a:lnTo>
                <a:lnTo>
                  <a:pt x="13439720" y="1713564"/>
                </a:lnTo>
                <a:lnTo>
                  <a:pt x="0" y="1713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6073496" y="5973417"/>
            <a:ext cx="6141007" cy="4187050"/>
          </a:xfrm>
          <a:custGeom>
            <a:avLst/>
            <a:gdLst/>
            <a:ahLst/>
            <a:cxnLst/>
            <a:rect l="l" t="t" r="r" b="b"/>
            <a:pathLst>
              <a:path w="6141007" h="4187050">
                <a:moveTo>
                  <a:pt x="0" y="0"/>
                </a:moveTo>
                <a:lnTo>
                  <a:pt x="6141008" y="0"/>
                </a:lnTo>
                <a:lnTo>
                  <a:pt x="6141008" y="4187051"/>
                </a:lnTo>
                <a:lnTo>
                  <a:pt x="0" y="4187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48852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1754500"/>
            <a:ext cx="16698199" cy="209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all employees who have managers with a salary higher than $ 15,000. Show the following data: employee name, manager name, manager salary, and salary grade of the manager.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05303" y="3850278"/>
            <a:ext cx="7677393" cy="5035975"/>
          </a:xfrm>
          <a:custGeom>
            <a:avLst/>
            <a:gdLst/>
            <a:ahLst/>
            <a:cxnLst/>
            <a:rect l="l" t="t" r="r" b="b"/>
            <a:pathLst>
              <a:path w="7677393" h="5035975">
                <a:moveTo>
                  <a:pt x="0" y="0"/>
                </a:moveTo>
                <a:lnTo>
                  <a:pt x="7677394" y="0"/>
                </a:lnTo>
                <a:lnTo>
                  <a:pt x="7677394" y="5035975"/>
                </a:lnTo>
                <a:lnTo>
                  <a:pt x="0" y="5035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6849590" y="445743"/>
            <a:ext cx="47328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4900" y="1754500"/>
            <a:ext cx="16698199" cy="209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department number, name, number of employees, and average salary of all departments, together with the names, salaries, and jobs of the employees working in each department.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140252" y="2515540"/>
            <a:ext cx="12007495" cy="6393991"/>
          </a:xfrm>
          <a:custGeom>
            <a:avLst/>
            <a:gdLst/>
            <a:ahLst/>
            <a:cxnLst/>
            <a:rect l="l" t="t" r="r" b="b"/>
            <a:pathLst>
              <a:path w="12007495" h="6393991">
                <a:moveTo>
                  <a:pt x="0" y="0"/>
                </a:moveTo>
                <a:lnTo>
                  <a:pt x="12007496" y="0"/>
                </a:lnTo>
                <a:lnTo>
                  <a:pt x="12007496" y="6393991"/>
                </a:lnTo>
                <a:lnTo>
                  <a:pt x="0" y="639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6849590" y="445743"/>
            <a:ext cx="48852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976672" y="3175988"/>
            <a:ext cx="10334656" cy="5114600"/>
          </a:xfrm>
          <a:custGeom>
            <a:avLst/>
            <a:gdLst/>
            <a:ahLst/>
            <a:cxnLst/>
            <a:rect l="l" t="t" r="r" b="b"/>
            <a:pathLst>
              <a:path w="10334656" h="5114600">
                <a:moveTo>
                  <a:pt x="0" y="0"/>
                </a:moveTo>
                <a:lnTo>
                  <a:pt x="10334656" y="0"/>
                </a:lnTo>
                <a:lnTo>
                  <a:pt x="10334656" y="5114601"/>
                </a:lnTo>
                <a:lnTo>
                  <a:pt x="0" y="5114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5365964" y="8639922"/>
            <a:ext cx="7556073" cy="1236756"/>
          </a:xfrm>
          <a:custGeom>
            <a:avLst/>
            <a:gdLst/>
            <a:ahLst/>
            <a:cxnLst/>
            <a:rect l="l" t="t" r="r" b="b"/>
            <a:pathLst>
              <a:path w="7556073" h="1236756">
                <a:moveTo>
                  <a:pt x="0" y="0"/>
                </a:moveTo>
                <a:lnTo>
                  <a:pt x="7556072" y="0"/>
                </a:lnTo>
                <a:lnTo>
                  <a:pt x="7556072" y="1236756"/>
                </a:lnTo>
                <a:lnTo>
                  <a:pt x="0" y="1236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48090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1754500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department number and the lowest salary of the department with the highest average salary.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43964" y="3026282"/>
            <a:ext cx="10800072" cy="3655177"/>
          </a:xfrm>
          <a:custGeom>
            <a:avLst/>
            <a:gdLst/>
            <a:ahLst/>
            <a:cxnLst/>
            <a:rect l="l" t="t" r="r" b="b"/>
            <a:pathLst>
              <a:path w="10800072" h="3655177">
                <a:moveTo>
                  <a:pt x="0" y="0"/>
                </a:moveTo>
                <a:lnTo>
                  <a:pt x="10800072" y="0"/>
                </a:lnTo>
                <a:lnTo>
                  <a:pt x="10800072" y="3655177"/>
                </a:lnTo>
                <a:lnTo>
                  <a:pt x="0" y="3655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5423612" y="6912509"/>
            <a:ext cx="6574654" cy="3374491"/>
          </a:xfrm>
          <a:custGeom>
            <a:avLst/>
            <a:gdLst/>
            <a:ahLst/>
            <a:cxnLst/>
            <a:rect l="l" t="t" r="r" b="b"/>
            <a:pathLst>
              <a:path w="6574654" h="3374491">
                <a:moveTo>
                  <a:pt x="0" y="0"/>
                </a:moveTo>
                <a:lnTo>
                  <a:pt x="6574653" y="0"/>
                </a:lnTo>
                <a:lnTo>
                  <a:pt x="6574653" y="3374491"/>
                </a:lnTo>
                <a:lnTo>
                  <a:pt x="0" y="3374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47328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1754500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department numbers, names, and locations of the departments where no sales representatives work.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550619" y="2449813"/>
            <a:ext cx="7186763" cy="3117258"/>
          </a:xfrm>
          <a:custGeom>
            <a:avLst/>
            <a:gdLst/>
            <a:ahLst/>
            <a:cxnLst/>
            <a:rect l="l" t="t" r="r" b="b"/>
            <a:pathLst>
              <a:path w="7186763" h="3117258">
                <a:moveTo>
                  <a:pt x="0" y="0"/>
                </a:moveTo>
                <a:lnTo>
                  <a:pt x="7186762" y="0"/>
                </a:lnTo>
                <a:lnTo>
                  <a:pt x="7186762" y="3117259"/>
                </a:lnTo>
                <a:lnTo>
                  <a:pt x="0" y="311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2668343" y="6600083"/>
            <a:ext cx="12951315" cy="1019916"/>
          </a:xfrm>
          <a:custGeom>
            <a:avLst/>
            <a:gdLst/>
            <a:ahLst/>
            <a:cxnLst/>
            <a:rect l="l" t="t" r="r" b="b"/>
            <a:pathLst>
              <a:path w="12951315" h="1019916">
                <a:moveTo>
                  <a:pt x="0" y="0"/>
                </a:moveTo>
                <a:lnTo>
                  <a:pt x="12951314" y="0"/>
                </a:lnTo>
                <a:lnTo>
                  <a:pt x="12951314" y="1019916"/>
                </a:lnTo>
                <a:lnTo>
                  <a:pt x="0" y="1019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591375" y="445743"/>
            <a:ext cx="5105250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433610" y="3746481"/>
            <a:ext cx="13420780" cy="2214429"/>
          </a:xfrm>
          <a:custGeom>
            <a:avLst/>
            <a:gdLst/>
            <a:ahLst/>
            <a:cxnLst/>
            <a:rect l="l" t="t" r="r" b="b"/>
            <a:pathLst>
              <a:path w="13420780" h="2214429">
                <a:moveTo>
                  <a:pt x="0" y="0"/>
                </a:moveTo>
                <a:lnTo>
                  <a:pt x="13420780" y="0"/>
                </a:lnTo>
                <a:lnTo>
                  <a:pt x="13420780" y="2214429"/>
                </a:lnTo>
                <a:lnTo>
                  <a:pt x="0" y="2214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4662047" y="6330200"/>
            <a:ext cx="8963907" cy="2411177"/>
          </a:xfrm>
          <a:custGeom>
            <a:avLst/>
            <a:gdLst/>
            <a:ahLst/>
            <a:cxnLst/>
            <a:rect l="l" t="t" r="r" b="b"/>
            <a:pathLst>
              <a:path w="8963907" h="2411177">
                <a:moveTo>
                  <a:pt x="0" y="0"/>
                </a:moveTo>
                <a:lnTo>
                  <a:pt x="8963906" y="0"/>
                </a:lnTo>
                <a:lnTo>
                  <a:pt x="8963906" y="2411178"/>
                </a:lnTo>
                <a:lnTo>
                  <a:pt x="0" y="2411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49614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1754500"/>
            <a:ext cx="16698199" cy="209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department number, department name, and the number of employees working in each department that:</a:t>
            </a:r>
          </a:p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a. Includes fewer than 3 employees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146070" y="3578172"/>
            <a:ext cx="11995860" cy="4168561"/>
          </a:xfrm>
          <a:custGeom>
            <a:avLst/>
            <a:gdLst/>
            <a:ahLst/>
            <a:cxnLst/>
            <a:rect l="l" t="t" r="r" b="b"/>
            <a:pathLst>
              <a:path w="11995860" h="4168561">
                <a:moveTo>
                  <a:pt x="0" y="0"/>
                </a:moveTo>
                <a:lnTo>
                  <a:pt x="11995860" y="0"/>
                </a:lnTo>
                <a:lnTo>
                  <a:pt x="11995860" y="4168561"/>
                </a:lnTo>
                <a:lnTo>
                  <a:pt x="0" y="4168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3781344" y="7998501"/>
            <a:ext cx="10725312" cy="1259799"/>
          </a:xfrm>
          <a:custGeom>
            <a:avLst/>
            <a:gdLst/>
            <a:ahLst/>
            <a:cxnLst/>
            <a:rect l="l" t="t" r="r" b="b"/>
            <a:pathLst>
              <a:path w="10725312" h="1259799">
                <a:moveTo>
                  <a:pt x="0" y="0"/>
                </a:moveTo>
                <a:lnTo>
                  <a:pt x="10725312" y="0"/>
                </a:lnTo>
                <a:lnTo>
                  <a:pt x="10725312" y="1259799"/>
                </a:lnTo>
                <a:lnTo>
                  <a:pt x="0" y="1259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47328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1754500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department number, department name, and the number of employees working in each department that: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b. Has the highest number of employees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100262" y="3562253"/>
            <a:ext cx="12087476" cy="4200398"/>
          </a:xfrm>
          <a:custGeom>
            <a:avLst/>
            <a:gdLst/>
            <a:ahLst/>
            <a:cxnLst/>
            <a:rect l="l" t="t" r="r" b="b"/>
            <a:pathLst>
              <a:path w="12087476" h="4200398">
                <a:moveTo>
                  <a:pt x="0" y="0"/>
                </a:moveTo>
                <a:lnTo>
                  <a:pt x="12087476" y="0"/>
                </a:lnTo>
                <a:lnTo>
                  <a:pt x="12087476" y="4200398"/>
                </a:lnTo>
                <a:lnTo>
                  <a:pt x="0" y="4200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3999585" y="8290589"/>
            <a:ext cx="10288830" cy="1257524"/>
          </a:xfrm>
          <a:custGeom>
            <a:avLst/>
            <a:gdLst/>
            <a:ahLst/>
            <a:cxnLst/>
            <a:rect l="l" t="t" r="r" b="b"/>
            <a:pathLst>
              <a:path w="10288830" h="1257524">
                <a:moveTo>
                  <a:pt x="0" y="0"/>
                </a:moveTo>
                <a:lnTo>
                  <a:pt x="10288830" y="0"/>
                </a:lnTo>
                <a:lnTo>
                  <a:pt x="10288830" y="1257523"/>
                </a:lnTo>
                <a:lnTo>
                  <a:pt x="0" y="1257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50376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1754500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department number, department name, and the number of employees working in each department that: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c. Has the lowest number of employees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46685" y="3064466"/>
            <a:ext cx="14794629" cy="1460970"/>
          </a:xfrm>
          <a:custGeom>
            <a:avLst/>
            <a:gdLst/>
            <a:ahLst/>
            <a:cxnLst/>
            <a:rect l="l" t="t" r="r" b="b"/>
            <a:pathLst>
              <a:path w="14794629" h="1460970">
                <a:moveTo>
                  <a:pt x="0" y="0"/>
                </a:moveTo>
                <a:lnTo>
                  <a:pt x="14794630" y="0"/>
                </a:lnTo>
                <a:lnTo>
                  <a:pt x="14794630" y="1460969"/>
                </a:lnTo>
                <a:lnTo>
                  <a:pt x="0" y="146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6190996" y="4787373"/>
            <a:ext cx="5906007" cy="5219454"/>
          </a:xfrm>
          <a:custGeom>
            <a:avLst/>
            <a:gdLst/>
            <a:ahLst/>
            <a:cxnLst/>
            <a:rect l="l" t="t" r="r" b="b"/>
            <a:pathLst>
              <a:path w="5906007" h="5219454">
                <a:moveTo>
                  <a:pt x="0" y="0"/>
                </a:moveTo>
                <a:lnTo>
                  <a:pt x="5906008" y="0"/>
                </a:lnTo>
                <a:lnTo>
                  <a:pt x="5906008" y="5219454"/>
                </a:lnTo>
                <a:lnTo>
                  <a:pt x="0" y="5219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48852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1754500"/>
            <a:ext cx="16698199" cy="10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  <a:spcBef>
                <a:spcPct val="0"/>
              </a:spcBef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employee number, last name, salary, department number, and the average salary in their department for all employees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16707" y="3517799"/>
            <a:ext cx="11566374" cy="5537401"/>
          </a:xfrm>
          <a:custGeom>
            <a:avLst/>
            <a:gdLst/>
            <a:ahLst/>
            <a:cxnLst/>
            <a:rect l="l" t="t" r="r" b="b"/>
            <a:pathLst>
              <a:path w="11566374" h="5537401">
                <a:moveTo>
                  <a:pt x="0" y="0"/>
                </a:moveTo>
                <a:lnTo>
                  <a:pt x="11566374" y="0"/>
                </a:lnTo>
                <a:lnTo>
                  <a:pt x="11566374" y="5537402"/>
                </a:lnTo>
                <a:lnTo>
                  <a:pt x="0" y="553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4524537" y="4797330"/>
            <a:ext cx="2071356" cy="2978341"/>
          </a:xfrm>
          <a:custGeom>
            <a:avLst/>
            <a:gdLst/>
            <a:ahLst/>
            <a:cxnLst/>
            <a:rect l="l" t="t" r="r" b="b"/>
            <a:pathLst>
              <a:path w="2071356" h="2978341">
                <a:moveTo>
                  <a:pt x="0" y="0"/>
                </a:moveTo>
                <a:lnTo>
                  <a:pt x="2071356" y="0"/>
                </a:lnTo>
                <a:lnTo>
                  <a:pt x="2071356" y="2978340"/>
                </a:lnTo>
                <a:lnTo>
                  <a:pt x="0" y="2978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1" y="445743"/>
            <a:ext cx="5133490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1754500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all employees who were hired on the day of the week on which the highest number of employees were hired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840486" y="3050634"/>
            <a:ext cx="12607028" cy="1575878"/>
          </a:xfrm>
          <a:custGeom>
            <a:avLst/>
            <a:gdLst/>
            <a:ahLst/>
            <a:cxnLst/>
            <a:rect l="l" t="t" r="r" b="b"/>
            <a:pathLst>
              <a:path w="12607028" h="1575878">
                <a:moveTo>
                  <a:pt x="0" y="0"/>
                </a:moveTo>
                <a:lnTo>
                  <a:pt x="12607028" y="0"/>
                </a:lnTo>
                <a:lnTo>
                  <a:pt x="12607028" y="1575878"/>
                </a:lnTo>
                <a:lnTo>
                  <a:pt x="0" y="1575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6857312" y="5036087"/>
            <a:ext cx="4573376" cy="5250913"/>
          </a:xfrm>
          <a:custGeom>
            <a:avLst/>
            <a:gdLst/>
            <a:ahLst/>
            <a:cxnLst/>
            <a:rect l="l" t="t" r="r" b="b"/>
            <a:pathLst>
              <a:path w="4573376" h="5250913">
                <a:moveTo>
                  <a:pt x="0" y="0"/>
                </a:moveTo>
                <a:lnTo>
                  <a:pt x="4573376" y="0"/>
                </a:lnTo>
                <a:lnTo>
                  <a:pt x="4573376" y="5250913"/>
                </a:lnTo>
                <a:lnTo>
                  <a:pt x="0" y="5250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50376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21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1754500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Create an anniversary overview based on the hire date of the employees. Sort the anniversaries in ascending order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 dirty="0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70793" y="3428978"/>
            <a:ext cx="15746414" cy="452709"/>
          </a:xfrm>
          <a:custGeom>
            <a:avLst/>
            <a:gdLst/>
            <a:ahLst/>
            <a:cxnLst/>
            <a:rect l="l" t="t" r="r" b="b"/>
            <a:pathLst>
              <a:path w="15746414" h="452709">
                <a:moveTo>
                  <a:pt x="0" y="0"/>
                </a:moveTo>
                <a:lnTo>
                  <a:pt x="15746414" y="0"/>
                </a:lnTo>
                <a:lnTo>
                  <a:pt x="15746414" y="452710"/>
                </a:lnTo>
                <a:lnTo>
                  <a:pt x="0" y="45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8441787" y="3881688"/>
            <a:ext cx="1404425" cy="883819"/>
          </a:xfrm>
          <a:custGeom>
            <a:avLst/>
            <a:gdLst/>
            <a:ahLst/>
            <a:cxnLst/>
            <a:rect l="l" t="t" r="r" b="b"/>
            <a:pathLst>
              <a:path w="1404425" h="883819">
                <a:moveTo>
                  <a:pt x="0" y="0"/>
                </a:moveTo>
                <a:lnTo>
                  <a:pt x="1404426" y="0"/>
                </a:lnTo>
                <a:lnTo>
                  <a:pt x="1404426" y="883819"/>
                </a:lnTo>
                <a:lnTo>
                  <a:pt x="0" y="88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2801406" y="7196491"/>
            <a:ext cx="12685189" cy="1094098"/>
          </a:xfrm>
          <a:custGeom>
            <a:avLst/>
            <a:gdLst/>
            <a:ahLst/>
            <a:cxnLst/>
            <a:rect l="l" t="t" r="r" b="b"/>
            <a:pathLst>
              <a:path w="12685189" h="1094098">
                <a:moveTo>
                  <a:pt x="0" y="0"/>
                </a:moveTo>
                <a:lnTo>
                  <a:pt x="12685188" y="0"/>
                </a:lnTo>
                <a:lnTo>
                  <a:pt x="12685188" y="1094098"/>
                </a:lnTo>
                <a:lnTo>
                  <a:pt x="0" y="1094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5508805" y="8594024"/>
            <a:ext cx="2438574" cy="995857"/>
          </a:xfrm>
          <a:custGeom>
            <a:avLst/>
            <a:gdLst/>
            <a:ahLst/>
            <a:cxnLst/>
            <a:rect l="l" t="t" r="r" b="b"/>
            <a:pathLst>
              <a:path w="2438574" h="995857">
                <a:moveTo>
                  <a:pt x="0" y="0"/>
                </a:moveTo>
                <a:lnTo>
                  <a:pt x="2438574" y="0"/>
                </a:lnTo>
                <a:lnTo>
                  <a:pt x="2438574" y="995857"/>
                </a:lnTo>
                <a:lnTo>
                  <a:pt x="0" y="995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0035634" y="8594024"/>
            <a:ext cx="2339459" cy="925775"/>
          </a:xfrm>
          <a:custGeom>
            <a:avLst/>
            <a:gdLst/>
            <a:ahLst/>
            <a:cxnLst/>
            <a:rect l="l" t="t" r="r" b="b"/>
            <a:pathLst>
              <a:path w="2339459" h="925775">
                <a:moveTo>
                  <a:pt x="0" y="0"/>
                </a:moveTo>
                <a:lnTo>
                  <a:pt x="2339459" y="0"/>
                </a:lnTo>
                <a:lnTo>
                  <a:pt x="2339459" y="925775"/>
                </a:lnTo>
                <a:lnTo>
                  <a:pt x="0" y="925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6849590" y="445743"/>
            <a:ext cx="50376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22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4900" y="1764025"/>
            <a:ext cx="16698199" cy="189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Fungsi untuk mengetahui minus atau tidaknya suatu angka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Inputan : -20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Output : -1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5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94900" y="5108407"/>
            <a:ext cx="16698199" cy="2286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Fungsi untuk memaksakan panjang dari suatu karakter, walaupun inputan kurang dari karakter tersebut.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Inputan : 1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Output : 000001 atau 100000</a:t>
            </a:r>
          </a:p>
          <a:p>
            <a:pPr algn="l">
              <a:lnSpc>
                <a:spcPts val="3624"/>
              </a:lnSpc>
              <a:spcBef>
                <a:spcPct val="0"/>
              </a:spcBef>
            </a:pPr>
            <a:endParaRPr lang="en-US" sz="25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147388" y="3359073"/>
            <a:ext cx="11993224" cy="854517"/>
          </a:xfrm>
          <a:custGeom>
            <a:avLst/>
            <a:gdLst/>
            <a:ahLst/>
            <a:cxnLst/>
            <a:rect l="l" t="t" r="r" b="b"/>
            <a:pathLst>
              <a:path w="11993224" h="854517">
                <a:moveTo>
                  <a:pt x="0" y="0"/>
                </a:moveTo>
                <a:lnTo>
                  <a:pt x="11993224" y="0"/>
                </a:lnTo>
                <a:lnTo>
                  <a:pt x="11993224" y="854517"/>
                </a:lnTo>
                <a:lnTo>
                  <a:pt x="0" y="854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8527935" y="4432665"/>
            <a:ext cx="1232130" cy="929910"/>
          </a:xfrm>
          <a:custGeom>
            <a:avLst/>
            <a:gdLst/>
            <a:ahLst/>
            <a:cxnLst/>
            <a:rect l="l" t="t" r="r" b="b"/>
            <a:pathLst>
              <a:path w="1232130" h="929910">
                <a:moveTo>
                  <a:pt x="0" y="0"/>
                </a:moveTo>
                <a:lnTo>
                  <a:pt x="1232130" y="0"/>
                </a:lnTo>
                <a:lnTo>
                  <a:pt x="1232130" y="929910"/>
                </a:lnTo>
                <a:lnTo>
                  <a:pt x="0" y="929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950437" y="7106563"/>
            <a:ext cx="14387125" cy="665405"/>
          </a:xfrm>
          <a:custGeom>
            <a:avLst/>
            <a:gdLst/>
            <a:ahLst/>
            <a:cxnLst/>
            <a:rect l="l" t="t" r="r" b="b"/>
            <a:pathLst>
              <a:path w="14387125" h="665405">
                <a:moveTo>
                  <a:pt x="0" y="0"/>
                </a:moveTo>
                <a:lnTo>
                  <a:pt x="14387126" y="0"/>
                </a:lnTo>
                <a:lnTo>
                  <a:pt x="14387126" y="665404"/>
                </a:lnTo>
                <a:lnTo>
                  <a:pt x="0" y="66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7613203" y="8731650"/>
            <a:ext cx="3061594" cy="1053301"/>
          </a:xfrm>
          <a:custGeom>
            <a:avLst/>
            <a:gdLst/>
            <a:ahLst/>
            <a:cxnLst/>
            <a:rect l="l" t="t" r="r" b="b"/>
            <a:pathLst>
              <a:path w="3061594" h="1053301">
                <a:moveTo>
                  <a:pt x="0" y="0"/>
                </a:moveTo>
                <a:lnTo>
                  <a:pt x="3061594" y="0"/>
                </a:lnTo>
                <a:lnTo>
                  <a:pt x="3061594" y="1053300"/>
                </a:lnTo>
                <a:lnTo>
                  <a:pt x="0" y="105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6849590" y="445743"/>
            <a:ext cx="54948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23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4900" y="1764025"/>
            <a:ext cx="16698199" cy="137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Fungsi untuk mengambil format jam dari inputan date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Inputan : ’20-AUG-2006 10:30:31’  </a:t>
            </a:r>
          </a:p>
          <a:p>
            <a:pPr algn="l">
              <a:lnSpc>
                <a:spcPts val="3624"/>
              </a:lnSpc>
              <a:spcBef>
                <a:spcPct val="0"/>
              </a:spcBef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Output : 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4900" y="5514975"/>
            <a:ext cx="16698199" cy="137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Fungsi untuk menghapus spasi dari suatu statement yang mengandung spasi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Inputan : ‘Coba ‘</a:t>
            </a:r>
          </a:p>
          <a:p>
            <a:pPr algn="l">
              <a:lnSpc>
                <a:spcPts val="3624"/>
              </a:lnSpc>
              <a:spcBef>
                <a:spcPct val="0"/>
              </a:spcBef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Output : ‘Coba’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71684" y="3136538"/>
            <a:ext cx="11744632" cy="866167"/>
          </a:xfrm>
          <a:custGeom>
            <a:avLst/>
            <a:gdLst/>
            <a:ahLst/>
            <a:cxnLst/>
            <a:rect l="l" t="t" r="r" b="b"/>
            <a:pathLst>
              <a:path w="11744632" h="866167">
                <a:moveTo>
                  <a:pt x="0" y="0"/>
                </a:moveTo>
                <a:lnTo>
                  <a:pt x="11744632" y="0"/>
                </a:lnTo>
                <a:lnTo>
                  <a:pt x="11744632" y="866167"/>
                </a:lnTo>
                <a:lnTo>
                  <a:pt x="0" y="86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7853144" y="4002705"/>
            <a:ext cx="2581712" cy="1164919"/>
          </a:xfrm>
          <a:custGeom>
            <a:avLst/>
            <a:gdLst/>
            <a:ahLst/>
            <a:cxnLst/>
            <a:rect l="l" t="t" r="r" b="b"/>
            <a:pathLst>
              <a:path w="2581712" h="1164919">
                <a:moveTo>
                  <a:pt x="0" y="0"/>
                </a:moveTo>
                <a:lnTo>
                  <a:pt x="2581712" y="0"/>
                </a:lnTo>
                <a:lnTo>
                  <a:pt x="2581712" y="1164918"/>
                </a:lnTo>
                <a:lnTo>
                  <a:pt x="0" y="1164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3493371" y="7297063"/>
            <a:ext cx="11301259" cy="847594"/>
          </a:xfrm>
          <a:custGeom>
            <a:avLst/>
            <a:gdLst/>
            <a:ahLst/>
            <a:cxnLst/>
            <a:rect l="l" t="t" r="r" b="b"/>
            <a:pathLst>
              <a:path w="11301259" h="847594">
                <a:moveTo>
                  <a:pt x="0" y="0"/>
                </a:moveTo>
                <a:lnTo>
                  <a:pt x="11301258" y="0"/>
                </a:lnTo>
                <a:lnTo>
                  <a:pt x="11301258" y="847594"/>
                </a:lnTo>
                <a:lnTo>
                  <a:pt x="0" y="847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7853144" y="8669462"/>
            <a:ext cx="2419009" cy="1177676"/>
          </a:xfrm>
          <a:custGeom>
            <a:avLst/>
            <a:gdLst/>
            <a:ahLst/>
            <a:cxnLst/>
            <a:rect l="l" t="t" r="r" b="b"/>
            <a:pathLst>
              <a:path w="2419009" h="1177676">
                <a:moveTo>
                  <a:pt x="0" y="0"/>
                </a:moveTo>
                <a:lnTo>
                  <a:pt x="2419010" y="0"/>
                </a:lnTo>
                <a:lnTo>
                  <a:pt x="2419010" y="1177676"/>
                </a:lnTo>
                <a:lnTo>
                  <a:pt x="0" y="1177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6849590" y="445743"/>
            <a:ext cx="50376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4900" y="1764025"/>
            <a:ext cx="16698199" cy="137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Fungsi untuk membesarkan semua huruf dalam suatu statement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Inputan : ‘abc’</a:t>
            </a:r>
          </a:p>
          <a:p>
            <a:pPr algn="l">
              <a:lnSpc>
                <a:spcPts val="3624"/>
              </a:lnSpc>
              <a:spcBef>
                <a:spcPct val="0"/>
              </a:spcBef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Output : ‘ABC’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375" y="5514975"/>
            <a:ext cx="16698199" cy="137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Fungsi untuk membulatkan ke bawah inputan desimal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Inputan : 1.1</a:t>
            </a:r>
          </a:p>
          <a:p>
            <a:pPr algn="l">
              <a:lnSpc>
                <a:spcPts val="3624"/>
              </a:lnSpc>
              <a:spcBef>
                <a:spcPct val="0"/>
              </a:spcBef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Output : 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48898" y="3377038"/>
            <a:ext cx="13990204" cy="804437"/>
          </a:xfrm>
          <a:custGeom>
            <a:avLst/>
            <a:gdLst/>
            <a:ahLst/>
            <a:cxnLst/>
            <a:rect l="l" t="t" r="r" b="b"/>
            <a:pathLst>
              <a:path w="13990204" h="804437">
                <a:moveTo>
                  <a:pt x="0" y="0"/>
                </a:moveTo>
                <a:lnTo>
                  <a:pt x="13990204" y="0"/>
                </a:lnTo>
                <a:lnTo>
                  <a:pt x="13990204" y="804437"/>
                </a:lnTo>
                <a:lnTo>
                  <a:pt x="0" y="80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8246917" y="4419600"/>
            <a:ext cx="1794166" cy="838065"/>
          </a:xfrm>
          <a:custGeom>
            <a:avLst/>
            <a:gdLst/>
            <a:ahLst/>
            <a:cxnLst/>
            <a:rect l="l" t="t" r="r" b="b"/>
            <a:pathLst>
              <a:path w="1794166" h="838065">
                <a:moveTo>
                  <a:pt x="0" y="0"/>
                </a:moveTo>
                <a:lnTo>
                  <a:pt x="1794166" y="0"/>
                </a:lnTo>
                <a:lnTo>
                  <a:pt x="1794166" y="838065"/>
                </a:lnTo>
                <a:lnTo>
                  <a:pt x="0" y="83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2914654" y="6867299"/>
            <a:ext cx="12458692" cy="965549"/>
          </a:xfrm>
          <a:custGeom>
            <a:avLst/>
            <a:gdLst/>
            <a:ahLst/>
            <a:cxnLst/>
            <a:rect l="l" t="t" r="r" b="b"/>
            <a:pathLst>
              <a:path w="12458692" h="965549">
                <a:moveTo>
                  <a:pt x="0" y="0"/>
                </a:moveTo>
                <a:lnTo>
                  <a:pt x="12458692" y="0"/>
                </a:lnTo>
                <a:lnTo>
                  <a:pt x="12458692" y="965548"/>
                </a:lnTo>
                <a:lnTo>
                  <a:pt x="0" y="965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8084183" y="8489413"/>
            <a:ext cx="2119634" cy="768887"/>
          </a:xfrm>
          <a:custGeom>
            <a:avLst/>
            <a:gdLst/>
            <a:ahLst/>
            <a:cxnLst/>
            <a:rect l="l" t="t" r="r" b="b"/>
            <a:pathLst>
              <a:path w="2119634" h="768887">
                <a:moveTo>
                  <a:pt x="0" y="0"/>
                </a:moveTo>
                <a:lnTo>
                  <a:pt x="2119634" y="0"/>
                </a:lnTo>
                <a:lnTo>
                  <a:pt x="2119634" y="768887"/>
                </a:lnTo>
                <a:lnTo>
                  <a:pt x="0" y="768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6849590" y="445743"/>
            <a:ext cx="51138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4900" y="1764025"/>
            <a:ext cx="16698199" cy="137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Fungsi untuk membuat statement berformat berikut :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Inputan : ABC</a:t>
            </a:r>
          </a:p>
          <a:p>
            <a:pPr algn="l">
              <a:lnSpc>
                <a:spcPts val="3624"/>
              </a:lnSpc>
              <a:spcBef>
                <a:spcPct val="0"/>
              </a:spcBef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Output : Abc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375" y="5514975"/>
            <a:ext cx="16698199" cy="182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Fungsi untuk pembulatan ke atas untuk inputan number :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Inputan : 1.1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Output : 2</a:t>
            </a:r>
          </a:p>
          <a:p>
            <a:pPr algn="l">
              <a:lnSpc>
                <a:spcPts val="3624"/>
              </a:lnSpc>
              <a:spcBef>
                <a:spcPct val="0"/>
              </a:spcBef>
            </a:pPr>
            <a:endParaRPr lang="en-US" sz="25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520388" y="3893927"/>
            <a:ext cx="11247225" cy="1743320"/>
          </a:xfrm>
          <a:custGeom>
            <a:avLst/>
            <a:gdLst/>
            <a:ahLst/>
            <a:cxnLst/>
            <a:rect l="l" t="t" r="r" b="b"/>
            <a:pathLst>
              <a:path w="11247225" h="1743320">
                <a:moveTo>
                  <a:pt x="0" y="0"/>
                </a:moveTo>
                <a:lnTo>
                  <a:pt x="11247224" y="0"/>
                </a:lnTo>
                <a:lnTo>
                  <a:pt x="11247224" y="1743320"/>
                </a:lnTo>
                <a:lnTo>
                  <a:pt x="0" y="174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4336278" y="6211480"/>
            <a:ext cx="9615443" cy="2712048"/>
          </a:xfrm>
          <a:custGeom>
            <a:avLst/>
            <a:gdLst/>
            <a:ahLst/>
            <a:cxnLst/>
            <a:rect l="l" t="t" r="r" b="b"/>
            <a:pathLst>
              <a:path w="9615443" h="2712048">
                <a:moveTo>
                  <a:pt x="0" y="0"/>
                </a:moveTo>
                <a:lnTo>
                  <a:pt x="9615444" y="0"/>
                </a:lnTo>
                <a:lnTo>
                  <a:pt x="9615444" y="2712048"/>
                </a:lnTo>
                <a:lnTo>
                  <a:pt x="0" y="2712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591375" y="445743"/>
            <a:ext cx="5105250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1345" y="2143390"/>
            <a:ext cx="15665311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last name, job, salary, and commission of those employees who earn commission. Sort the data by the salary in descending order.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34610" y="3350524"/>
            <a:ext cx="13999729" cy="734986"/>
          </a:xfrm>
          <a:custGeom>
            <a:avLst/>
            <a:gdLst/>
            <a:ahLst/>
            <a:cxnLst/>
            <a:rect l="l" t="t" r="r" b="b"/>
            <a:pathLst>
              <a:path w="13999729" h="734986">
                <a:moveTo>
                  <a:pt x="0" y="0"/>
                </a:moveTo>
                <a:lnTo>
                  <a:pt x="13999730" y="0"/>
                </a:lnTo>
                <a:lnTo>
                  <a:pt x="13999730" y="734986"/>
                </a:lnTo>
                <a:lnTo>
                  <a:pt x="0" y="73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8074538" y="4295060"/>
            <a:ext cx="2119873" cy="984227"/>
          </a:xfrm>
          <a:custGeom>
            <a:avLst/>
            <a:gdLst/>
            <a:ahLst/>
            <a:cxnLst/>
            <a:rect l="l" t="t" r="r" b="b"/>
            <a:pathLst>
              <a:path w="2119873" h="984227">
                <a:moveTo>
                  <a:pt x="0" y="0"/>
                </a:moveTo>
                <a:lnTo>
                  <a:pt x="2119874" y="0"/>
                </a:lnTo>
                <a:lnTo>
                  <a:pt x="2119874" y="984227"/>
                </a:lnTo>
                <a:lnTo>
                  <a:pt x="0" y="98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3262159" y="6887488"/>
            <a:ext cx="11744632" cy="778082"/>
          </a:xfrm>
          <a:custGeom>
            <a:avLst/>
            <a:gdLst/>
            <a:ahLst/>
            <a:cxnLst/>
            <a:rect l="l" t="t" r="r" b="b"/>
            <a:pathLst>
              <a:path w="11744632" h="778082">
                <a:moveTo>
                  <a:pt x="0" y="0"/>
                </a:moveTo>
                <a:lnTo>
                  <a:pt x="11744632" y="0"/>
                </a:lnTo>
                <a:lnTo>
                  <a:pt x="11744632" y="778082"/>
                </a:lnTo>
                <a:lnTo>
                  <a:pt x="0" y="77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8030993" y="8336389"/>
            <a:ext cx="2163418" cy="921911"/>
          </a:xfrm>
          <a:custGeom>
            <a:avLst/>
            <a:gdLst/>
            <a:ahLst/>
            <a:cxnLst/>
            <a:rect l="l" t="t" r="r" b="b"/>
            <a:pathLst>
              <a:path w="2163418" h="921911">
                <a:moveTo>
                  <a:pt x="0" y="0"/>
                </a:moveTo>
                <a:lnTo>
                  <a:pt x="2163419" y="0"/>
                </a:lnTo>
                <a:lnTo>
                  <a:pt x="2163419" y="921911"/>
                </a:lnTo>
                <a:lnTo>
                  <a:pt x="0" y="921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6849590" y="445743"/>
            <a:ext cx="48090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27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4900" y="1764025"/>
            <a:ext cx="16698199" cy="137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Fungsi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memaksakan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apapun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inputan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number selalu jadi </a:t>
            </a: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positif</a:t>
            </a:r>
            <a:endParaRPr lang="en-US" sz="2589" dirty="0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24"/>
              </a:lnSpc>
            </a:pP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 : -200</a:t>
            </a:r>
          </a:p>
          <a:p>
            <a:pPr algn="l">
              <a:lnSpc>
                <a:spcPts val="3624"/>
              </a:lnSpc>
              <a:spcBef>
                <a:spcPct val="0"/>
              </a:spcBef>
            </a:pP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Output : 200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375" y="5514975"/>
            <a:ext cx="16698199" cy="137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Fungsi untuk membuat statement berformat berikut :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Inputan : ABC</a:t>
            </a:r>
          </a:p>
          <a:p>
            <a:pPr algn="l">
              <a:lnSpc>
                <a:spcPts val="3624"/>
              </a:lnSpc>
              <a:spcBef>
                <a:spcPct val="0"/>
              </a:spcBef>
            </a:pPr>
            <a:r>
              <a:rPr lang="en-US" sz="25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Output : abc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289076" y="5648905"/>
            <a:ext cx="3709848" cy="1139245"/>
          </a:xfrm>
          <a:custGeom>
            <a:avLst/>
            <a:gdLst/>
            <a:ahLst/>
            <a:cxnLst/>
            <a:rect l="l" t="t" r="r" b="b"/>
            <a:pathLst>
              <a:path w="3709848" h="1139245">
                <a:moveTo>
                  <a:pt x="0" y="0"/>
                </a:moveTo>
                <a:lnTo>
                  <a:pt x="3709848" y="0"/>
                </a:lnTo>
                <a:lnTo>
                  <a:pt x="3709848" y="1139244"/>
                </a:lnTo>
                <a:lnTo>
                  <a:pt x="0" y="1139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252009" y="3593738"/>
            <a:ext cx="17783981" cy="1311569"/>
          </a:xfrm>
          <a:custGeom>
            <a:avLst/>
            <a:gdLst/>
            <a:ahLst/>
            <a:cxnLst/>
            <a:rect l="l" t="t" r="r" b="b"/>
            <a:pathLst>
              <a:path w="17783981" h="1311569">
                <a:moveTo>
                  <a:pt x="0" y="0"/>
                </a:moveTo>
                <a:lnTo>
                  <a:pt x="17783982" y="0"/>
                </a:lnTo>
                <a:lnTo>
                  <a:pt x="17783982" y="1311569"/>
                </a:lnTo>
                <a:lnTo>
                  <a:pt x="0" y="1311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849590" y="445743"/>
            <a:ext cx="5190009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28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1764025"/>
            <a:ext cx="16698199" cy="137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Fungsi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mengetahui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jumlah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bulan </a:t>
            </a: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antara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dua </a:t>
            </a:r>
            <a:r>
              <a:rPr lang="en-US" sz="2589" dirty="0" err="1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buah</a:t>
            </a: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 tanggal </a:t>
            </a:r>
          </a:p>
          <a:p>
            <a:pPr algn="l">
              <a:lnSpc>
                <a:spcPts val="3624"/>
              </a:lnSpc>
            </a:pP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Input : 20-JAN-2006 dan 20-AUG-2006</a:t>
            </a:r>
          </a:p>
          <a:p>
            <a:pPr algn="l">
              <a:lnSpc>
                <a:spcPts val="3624"/>
              </a:lnSpc>
              <a:spcBef>
                <a:spcPct val="0"/>
              </a:spcBef>
            </a:pPr>
            <a:r>
              <a:rPr lang="en-US" sz="2589" dirty="0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Output : 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1632" y="4052967"/>
            <a:ext cx="10284736" cy="187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TERIMA KASIH</a:t>
            </a:r>
          </a:p>
        </p:txBody>
      </p:sp>
      <p:sp>
        <p:nvSpPr>
          <p:cNvPr id="3" name="Freeform 3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53678" y="1254987"/>
            <a:ext cx="2197849" cy="1241138"/>
          </a:xfrm>
          <a:custGeom>
            <a:avLst/>
            <a:gdLst/>
            <a:ahLst/>
            <a:cxnLst/>
            <a:rect l="l" t="t" r="r" b="b"/>
            <a:pathLst>
              <a:path w="2197849" h="1241138">
                <a:moveTo>
                  <a:pt x="0" y="0"/>
                </a:moveTo>
                <a:lnTo>
                  <a:pt x="2197849" y="0"/>
                </a:lnTo>
                <a:lnTo>
                  <a:pt x="2197849" y="1241138"/>
                </a:lnTo>
                <a:lnTo>
                  <a:pt x="0" y="1241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239846" y="3746466"/>
            <a:ext cx="9808308" cy="1029872"/>
          </a:xfrm>
          <a:custGeom>
            <a:avLst/>
            <a:gdLst/>
            <a:ahLst/>
            <a:cxnLst/>
            <a:rect l="l" t="t" r="r" b="b"/>
            <a:pathLst>
              <a:path w="9808308" h="1029872">
                <a:moveTo>
                  <a:pt x="0" y="0"/>
                </a:moveTo>
                <a:lnTo>
                  <a:pt x="9808308" y="0"/>
                </a:lnTo>
                <a:lnTo>
                  <a:pt x="9808308" y="1029872"/>
                </a:lnTo>
                <a:lnTo>
                  <a:pt x="0" y="1029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5227044" y="5143500"/>
            <a:ext cx="7833911" cy="5307475"/>
          </a:xfrm>
          <a:custGeom>
            <a:avLst/>
            <a:gdLst/>
            <a:ahLst/>
            <a:cxnLst/>
            <a:rect l="l" t="t" r="r" b="b"/>
            <a:pathLst>
              <a:path w="7833911" h="5307475">
                <a:moveTo>
                  <a:pt x="0" y="0"/>
                </a:moveTo>
                <a:lnTo>
                  <a:pt x="7833912" y="0"/>
                </a:lnTo>
                <a:lnTo>
                  <a:pt x="7833912" y="5307475"/>
                </a:lnTo>
                <a:lnTo>
                  <a:pt x="0" y="5307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6591375" y="445743"/>
            <a:ext cx="5105250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1338" y="2174563"/>
            <a:ext cx="14985324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employees that have no commission with a 10% raise in their salary (round off the salaries).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22850" y="3427895"/>
            <a:ext cx="14042300" cy="899050"/>
          </a:xfrm>
          <a:custGeom>
            <a:avLst/>
            <a:gdLst/>
            <a:ahLst/>
            <a:cxnLst/>
            <a:rect l="l" t="t" r="r" b="b"/>
            <a:pathLst>
              <a:path w="14042300" h="899050">
                <a:moveTo>
                  <a:pt x="0" y="0"/>
                </a:moveTo>
                <a:lnTo>
                  <a:pt x="14042300" y="0"/>
                </a:lnTo>
                <a:lnTo>
                  <a:pt x="14042300" y="899050"/>
                </a:lnTo>
                <a:lnTo>
                  <a:pt x="0" y="89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7059010" y="4660271"/>
            <a:ext cx="4169979" cy="5315015"/>
          </a:xfrm>
          <a:custGeom>
            <a:avLst/>
            <a:gdLst/>
            <a:ahLst/>
            <a:cxnLst/>
            <a:rect l="l" t="t" r="r" b="b"/>
            <a:pathLst>
              <a:path w="4169979" h="5315015">
                <a:moveTo>
                  <a:pt x="0" y="0"/>
                </a:moveTo>
                <a:lnTo>
                  <a:pt x="4169980" y="0"/>
                </a:lnTo>
                <a:lnTo>
                  <a:pt x="4169980" y="5315014"/>
                </a:lnTo>
                <a:lnTo>
                  <a:pt x="0" y="5315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7152753" y="445743"/>
            <a:ext cx="4076235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1855992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last names of all employees together with the number of years and the number of completed months that they have been employed.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774534" y="3353180"/>
            <a:ext cx="12738933" cy="1061578"/>
          </a:xfrm>
          <a:custGeom>
            <a:avLst/>
            <a:gdLst/>
            <a:ahLst/>
            <a:cxnLst/>
            <a:rect l="l" t="t" r="r" b="b"/>
            <a:pathLst>
              <a:path w="12738933" h="1061578">
                <a:moveTo>
                  <a:pt x="0" y="0"/>
                </a:moveTo>
                <a:lnTo>
                  <a:pt x="12738932" y="0"/>
                </a:lnTo>
                <a:lnTo>
                  <a:pt x="12738932" y="1061577"/>
                </a:lnTo>
                <a:lnTo>
                  <a:pt x="0" y="1061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2214783" y="5647049"/>
            <a:ext cx="13858433" cy="2240778"/>
          </a:xfrm>
          <a:custGeom>
            <a:avLst/>
            <a:gdLst/>
            <a:ahLst/>
            <a:cxnLst/>
            <a:rect l="l" t="t" r="r" b="b"/>
            <a:pathLst>
              <a:path w="13858433" h="2240778">
                <a:moveTo>
                  <a:pt x="0" y="0"/>
                </a:moveTo>
                <a:lnTo>
                  <a:pt x="13858434" y="0"/>
                </a:lnTo>
                <a:lnTo>
                  <a:pt x="13858434" y="2240778"/>
                </a:lnTo>
                <a:lnTo>
                  <a:pt x="0" y="2240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6" r="-92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7152754" y="445743"/>
            <a:ext cx="4810646" cy="971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 dirty="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4142" y="2068822"/>
            <a:ext cx="12859716" cy="10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those employees that have a name starting with J, K, L, or M.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58985" y="3662080"/>
            <a:ext cx="14970031" cy="767214"/>
          </a:xfrm>
          <a:custGeom>
            <a:avLst/>
            <a:gdLst/>
            <a:ahLst/>
            <a:cxnLst/>
            <a:rect l="l" t="t" r="r" b="b"/>
            <a:pathLst>
              <a:path w="14970031" h="767214">
                <a:moveTo>
                  <a:pt x="0" y="0"/>
                </a:moveTo>
                <a:lnTo>
                  <a:pt x="14970030" y="0"/>
                </a:lnTo>
                <a:lnTo>
                  <a:pt x="14970030" y="767214"/>
                </a:lnTo>
                <a:lnTo>
                  <a:pt x="0" y="767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3493371" y="5143500"/>
            <a:ext cx="11301259" cy="4817162"/>
          </a:xfrm>
          <a:custGeom>
            <a:avLst/>
            <a:gdLst/>
            <a:ahLst/>
            <a:cxnLst/>
            <a:rect l="l" t="t" r="r" b="b"/>
            <a:pathLst>
              <a:path w="11301259" h="4817162">
                <a:moveTo>
                  <a:pt x="0" y="0"/>
                </a:moveTo>
                <a:lnTo>
                  <a:pt x="11301258" y="0"/>
                </a:lnTo>
                <a:lnTo>
                  <a:pt x="11301258" y="4817162"/>
                </a:lnTo>
                <a:lnTo>
                  <a:pt x="0" y="4817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7059588" y="445743"/>
            <a:ext cx="4168825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2278375"/>
            <a:ext cx="16698199" cy="10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all employees, and indicate with “Yes” or “No” whether they receive a commission.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729627" y="3850278"/>
            <a:ext cx="12828746" cy="1812060"/>
          </a:xfrm>
          <a:custGeom>
            <a:avLst/>
            <a:gdLst/>
            <a:ahLst/>
            <a:cxnLst/>
            <a:rect l="l" t="t" r="r" b="b"/>
            <a:pathLst>
              <a:path w="12828746" h="1812060">
                <a:moveTo>
                  <a:pt x="0" y="0"/>
                </a:moveTo>
                <a:lnTo>
                  <a:pt x="12828746" y="0"/>
                </a:lnTo>
                <a:lnTo>
                  <a:pt x="12828746" y="1812061"/>
                </a:lnTo>
                <a:lnTo>
                  <a:pt x="0" y="1812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2925415" y="6315739"/>
            <a:ext cx="12437171" cy="1321449"/>
          </a:xfrm>
          <a:custGeom>
            <a:avLst/>
            <a:gdLst/>
            <a:ahLst/>
            <a:cxnLst/>
            <a:rect l="l" t="t" r="r" b="b"/>
            <a:pathLst>
              <a:path w="12437171" h="1321449">
                <a:moveTo>
                  <a:pt x="0" y="0"/>
                </a:moveTo>
                <a:lnTo>
                  <a:pt x="12437170" y="0"/>
                </a:lnTo>
                <a:lnTo>
                  <a:pt x="12437170" y="1321449"/>
                </a:lnTo>
                <a:lnTo>
                  <a:pt x="0" y="1321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7059588" y="445743"/>
            <a:ext cx="4168825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2278375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Show the department names, locations, names, job titles, and salaries of employees who work in location 1800.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7693" y="3816289"/>
            <a:ext cx="15512615" cy="2074812"/>
          </a:xfrm>
          <a:custGeom>
            <a:avLst/>
            <a:gdLst/>
            <a:ahLst/>
            <a:cxnLst/>
            <a:rect l="l" t="t" r="r" b="b"/>
            <a:pathLst>
              <a:path w="15512615" h="2074812">
                <a:moveTo>
                  <a:pt x="0" y="0"/>
                </a:moveTo>
                <a:lnTo>
                  <a:pt x="15512614" y="0"/>
                </a:lnTo>
                <a:lnTo>
                  <a:pt x="15512614" y="2074812"/>
                </a:lnTo>
                <a:lnTo>
                  <a:pt x="0" y="207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4069453" y="7087435"/>
            <a:ext cx="10149094" cy="1473935"/>
          </a:xfrm>
          <a:custGeom>
            <a:avLst/>
            <a:gdLst/>
            <a:ahLst/>
            <a:cxnLst/>
            <a:rect l="l" t="t" r="r" b="b"/>
            <a:pathLst>
              <a:path w="10149094" h="1473935">
                <a:moveTo>
                  <a:pt x="0" y="0"/>
                </a:moveTo>
                <a:lnTo>
                  <a:pt x="10149094" y="0"/>
                </a:lnTo>
                <a:lnTo>
                  <a:pt x="10149094" y="1473935"/>
                </a:lnTo>
                <a:lnTo>
                  <a:pt x="0" y="1473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7059588" y="445743"/>
            <a:ext cx="4168825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 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00" y="2278375"/>
            <a:ext cx="16698199" cy="157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989">
                <a:solidFill>
                  <a:srgbClr val="00569E"/>
                </a:solidFill>
                <a:latin typeface="Poppins"/>
                <a:ea typeface="Poppins"/>
                <a:cs typeface="Poppins"/>
                <a:sym typeface="Poppins"/>
              </a:rPr>
              <a:t>How many employees have a last name that ends with an n? Create two possible solutions.</a:t>
            </a:r>
          </a:p>
          <a:p>
            <a:pPr algn="l">
              <a:lnSpc>
                <a:spcPts val="4184"/>
              </a:lnSpc>
              <a:spcBef>
                <a:spcPct val="0"/>
              </a:spcBef>
            </a:pPr>
            <a:endParaRPr lang="en-US" sz="2989">
              <a:solidFill>
                <a:srgbClr val="0056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754</Words>
  <Application>Microsoft Office PowerPoint</Application>
  <PresentationFormat>Custom</PresentationFormat>
  <Paragraphs>90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Poppins</vt:lpstr>
      <vt:lpstr>Arial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Practice</dc:title>
  <dc:creator>IWAN HERDIAN</dc:creator>
  <cp:lastModifiedBy>IWAN HERDIAN</cp:lastModifiedBy>
  <cp:revision>4</cp:revision>
  <dcterms:created xsi:type="dcterms:W3CDTF">2006-08-16T00:00:00Z</dcterms:created>
  <dcterms:modified xsi:type="dcterms:W3CDTF">2025-10-06T14:38:09Z</dcterms:modified>
  <dc:identifier>DAGbr2KVYrk</dc:identifier>
</cp:coreProperties>
</file>